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7" r:id="rId13"/>
    <p:sldId id="263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0" d="100"/>
          <a:sy n="20" d="100"/>
        </p:scale>
        <p:origin x="21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80E00E-5BCA-4686-8F4D-EA09CF69D8F8}" type="datetimeFigureOut">
              <a:rPr lang="fa-IR" smtClean="0"/>
              <a:t>17/02/1445</a:t>
            </a:fld>
            <a:endParaRPr lang="fa-IR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8B8023-FB66-48DD-8178-1432AA0F1A14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CONTRASTIVE LINGUISTICS</a:t>
            </a:r>
            <a:endParaRPr lang="fa-IR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Need for Textual Competence</a:t>
            </a:r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Thesis to be opposed </a:t>
            </a:r>
          </a:p>
          <a:p>
            <a:pPr algn="l" rtl="0"/>
            <a:r>
              <a:rPr lang="en-US" dirty="0" smtClean="0"/>
              <a:t>Counter-argument : opposition</a:t>
            </a:r>
          </a:p>
          <a:p>
            <a:pPr algn="l" rtl="0"/>
            <a:r>
              <a:rPr lang="en-US" dirty="0" smtClean="0"/>
              <a:t>Substantiation</a:t>
            </a:r>
          </a:p>
          <a:p>
            <a:pPr algn="l" rtl="0"/>
            <a:r>
              <a:rPr lang="en-US" dirty="0" smtClean="0"/>
              <a:t>Conclusion</a:t>
            </a:r>
          </a:p>
          <a:p>
            <a:pPr algn="l" rtl="0">
              <a:buNone/>
            </a:pPr>
            <a:r>
              <a:rPr lang="en-US" dirty="0" smtClean="0"/>
              <a:t>   Context underlies our awareness of text type which causally determines the compositional plan of the text + structural configurations match a set of text typological foci, serving a no. of rhetorical purposes.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Negotiating texture or the various devices give its basic quality of hanging together: cohesive + coherent</a:t>
            </a:r>
          </a:p>
          <a:p>
            <a:pPr algn="l" rtl="0"/>
            <a:r>
              <a:rPr lang="en-US" dirty="0" smtClean="0"/>
              <a:t>Texture realizes given structure formats which are causally determined by higher-level contextual factors ( e.g. text type)</a:t>
            </a:r>
          </a:p>
          <a:p>
            <a:pPr algn="l" rtl="0"/>
            <a:r>
              <a:rPr lang="en-US" dirty="0" smtClean="0"/>
              <a:t>It is here that languages differ (realization of context-text chain of interaction)</a:t>
            </a:r>
          </a:p>
          <a:p>
            <a:pPr algn="l" rtl="0"/>
            <a:r>
              <a:rPr lang="en-US" dirty="0" smtClean="0"/>
              <a:t>Decisions to reconcile cross-cultural &amp; </a:t>
            </a:r>
            <a:r>
              <a:rPr lang="en-US" dirty="0" err="1" smtClean="0"/>
              <a:t>translinguistic</a:t>
            </a:r>
            <a:r>
              <a:rPr lang="en-US" dirty="0" smtClean="0"/>
              <a:t> differences.</a:t>
            </a: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Global to Local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Interaction between local patterning &amp; global </a:t>
            </a:r>
            <a:r>
              <a:rPr lang="en-US" dirty="0" err="1" smtClean="0"/>
              <a:t>organiztion</a:t>
            </a:r>
            <a:endParaRPr lang="en-US" dirty="0" smtClean="0"/>
          </a:p>
          <a:p>
            <a:pPr algn="l" rtl="0"/>
            <a:r>
              <a:rPr lang="en-US" dirty="0" err="1" smtClean="0"/>
              <a:t>Intertextual</a:t>
            </a:r>
            <a:r>
              <a:rPr lang="en-US" dirty="0" smtClean="0"/>
              <a:t> potential of (genre, discourse &amp; text) inform the local (semantic, syntactic &amp; textual) decisions.</a:t>
            </a:r>
          </a:p>
          <a:p>
            <a:pPr algn="l" rtl="0"/>
            <a:r>
              <a:rPr lang="en-US" dirty="0" err="1" smtClean="0"/>
              <a:t>Intertextuality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&amp; CA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Translation is a way of </a:t>
            </a:r>
            <a:r>
              <a:rPr lang="en-US" dirty="0" err="1" smtClean="0"/>
              <a:t>operationalizing</a:t>
            </a:r>
            <a:r>
              <a:rPr lang="en-US" dirty="0" smtClean="0"/>
              <a:t> CL</a:t>
            </a:r>
          </a:p>
          <a:p>
            <a:pPr algn="l" rtl="0"/>
            <a:r>
              <a:rPr lang="en-US" dirty="0" smtClean="0"/>
              <a:t>By focusing on Translators’ decisions, we can examine Trans. Processes.</a:t>
            </a:r>
          </a:p>
          <a:p>
            <a:pPr algn="l" rtl="0"/>
            <a:r>
              <a:rPr lang="en-US" dirty="0" smtClean="0"/>
              <a:t>Thus we can see what is going on inside the mind while juxtaposing texts.</a:t>
            </a:r>
          </a:p>
          <a:p>
            <a:pPr algn="l" rtl="0"/>
            <a:r>
              <a:rPr lang="en-US" dirty="0" smtClean="0"/>
              <a:t>In this </a:t>
            </a:r>
            <a:r>
              <a:rPr lang="en-US" dirty="0" err="1" smtClean="0"/>
              <a:t>ch</a:t>
            </a:r>
            <a:r>
              <a:rPr lang="en-US" dirty="0" smtClean="0"/>
              <a:t>., an article Newsweek is examined.</a:t>
            </a:r>
          </a:p>
          <a:p>
            <a:pPr algn="l" rtl="0"/>
            <a:r>
              <a:rPr lang="en-US" dirty="0" smtClean="0"/>
              <a:t>The importance of translation assessment.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Pre-reading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translator exploits a variety of clues: </a:t>
            </a:r>
          </a:p>
          <a:p>
            <a:pPr algn="l" rtl="0"/>
            <a:r>
              <a:rPr lang="en-US" dirty="0" smtClean="0"/>
              <a:t>Political leanings of the magazine</a:t>
            </a:r>
          </a:p>
          <a:p>
            <a:pPr algn="l" rtl="0"/>
            <a:r>
              <a:rPr lang="en-US" dirty="0" smtClean="0"/>
              <a:t>The ideology of the contributor</a:t>
            </a:r>
          </a:p>
          <a:p>
            <a:pPr algn="l" rtl="0"/>
            <a:r>
              <a:rPr lang="en-US" dirty="0" smtClean="0"/>
              <a:t>The title &amp; subtitles</a:t>
            </a:r>
          </a:p>
          <a:p>
            <a:pPr algn="l" rtl="0"/>
            <a:r>
              <a:rPr lang="en-US" dirty="0" smtClean="0"/>
              <a:t>World knowledge</a:t>
            </a:r>
          </a:p>
          <a:p>
            <a:pPr algn="l" rtl="0"/>
            <a:r>
              <a:rPr lang="en-US" dirty="0" smtClean="0"/>
              <a:t>Register membership (context from which they come &amp; the text typical linguistic features produced in that context)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processing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translator assesses the initial elements in terms of </a:t>
            </a:r>
            <a:r>
              <a:rPr lang="en-US" dirty="0" smtClean="0">
                <a:solidFill>
                  <a:srgbClr val="FF0000"/>
                </a:solidFill>
              </a:rPr>
              <a:t>their relevance </a:t>
            </a:r>
            <a:r>
              <a:rPr lang="en-US" dirty="0" smtClean="0"/>
              <a:t>to the progression of the text &amp; requirements of context.</a:t>
            </a:r>
          </a:p>
          <a:p>
            <a:pPr algn="l" rtl="0"/>
            <a:r>
              <a:rPr lang="en-US" dirty="0" smtClean="0"/>
              <a:t>Considering the efficiency &amp; effectiveness of text production &amp; reception in general &amp; of translating in particular (</a:t>
            </a:r>
            <a:r>
              <a:rPr lang="en-US" dirty="0" smtClean="0">
                <a:solidFill>
                  <a:srgbClr val="FF0000"/>
                </a:solidFill>
              </a:rPr>
              <a:t>semiotics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Establishing text relevance is a hypothesis- testing procedure</a:t>
            </a:r>
          </a:p>
          <a:p>
            <a:pPr algn="l" rtl="0"/>
            <a:r>
              <a:rPr lang="en-US" dirty="0" smtClean="0"/>
              <a:t>There are linguistic &amp; contextual constraints.</a:t>
            </a:r>
          </a:p>
          <a:p>
            <a:pPr algn="l" rtl="0"/>
            <a:r>
              <a:rPr lang="en-US" dirty="0" smtClean="0"/>
              <a:t>Translators should have a critical sense or an awareness of such issues.</a:t>
            </a:r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Unit: Text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text is a set of mutually relevant intentions that serve an overall rhetorical purpose.</a:t>
            </a:r>
          </a:p>
          <a:p>
            <a:pPr algn="l" rtl="0"/>
            <a:r>
              <a:rPr lang="en-US" dirty="0" smtClean="0"/>
              <a:t>Translation equivalence is established via criteria related to text-type membership.</a:t>
            </a:r>
          </a:p>
          <a:p>
            <a:pPr algn="l" rtl="0"/>
            <a:r>
              <a:rPr lang="en-US" dirty="0" smtClean="0"/>
              <a:t>These criteria inform the kind of compositional plan (structure) &amp; the way a text is made internally cohesive (texture)</a:t>
            </a:r>
          </a:p>
          <a:p>
            <a:pPr algn="l" rtl="0"/>
            <a:r>
              <a:rPr lang="en-US" dirty="0" smtClean="0"/>
              <a:t>Socio-textual units: </a:t>
            </a:r>
            <a:r>
              <a:rPr lang="en-US" dirty="0" smtClean="0">
                <a:solidFill>
                  <a:srgbClr val="FF0000"/>
                </a:solidFill>
              </a:rPr>
              <a:t>genre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discourse 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Genre, discourse &amp; text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These relay vital signals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Europe is dying …. Europe is practically dead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Genre (polemic), Discourse (exhortation) text (counter-argument)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</a:rPr>
              <a:t>There constraints regulating the 3 elements use &amp; the language user within them.</a:t>
            </a:r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Europe is dying …. Europe is practically dead</a:t>
            </a:r>
          </a:p>
          <a:p>
            <a:pPr algn="just" rtl="0"/>
            <a:r>
              <a:rPr lang="en-US" dirty="0" smtClean="0">
                <a:solidFill>
                  <a:schemeClr val="tx2"/>
                </a:solidFill>
              </a:rPr>
              <a:t>Local level: textual analysis: meaningful, socio-cultural insights are generated + reader’s appreciation of the construction of the text features:</a:t>
            </a:r>
          </a:p>
          <a:p>
            <a:pPr algn="just" rtl="0"/>
            <a:r>
              <a:rPr lang="en-US" dirty="0" smtClean="0">
                <a:solidFill>
                  <a:srgbClr val="FF0000"/>
                </a:solidFill>
              </a:rPr>
              <a:t>A. </a:t>
            </a:r>
            <a:r>
              <a:rPr lang="en-US" dirty="0" smtClean="0">
                <a:solidFill>
                  <a:schemeClr val="tx2"/>
                </a:solidFill>
              </a:rPr>
              <a:t>generic: the auctioneer’s ‘falling gravel’ (going, going, gone) </a:t>
            </a:r>
            <a:r>
              <a:rPr lang="en-US" dirty="0" smtClean="0">
                <a:solidFill>
                  <a:srgbClr val="FF0000"/>
                </a:solidFill>
              </a:rPr>
              <a:t>B. </a:t>
            </a:r>
            <a:r>
              <a:rPr lang="en-US" dirty="0" err="1" smtClean="0">
                <a:solidFill>
                  <a:schemeClr val="tx2"/>
                </a:solidFill>
              </a:rPr>
              <a:t>Discoursal</a:t>
            </a:r>
            <a:r>
              <a:rPr lang="en-US" dirty="0" smtClean="0">
                <a:solidFill>
                  <a:schemeClr val="tx2"/>
                </a:solidFill>
              </a:rPr>
              <a:t>: contentious premise (evaluative situation managing with an axe to grind) </a:t>
            </a:r>
            <a:r>
              <a:rPr lang="en-US" dirty="0" smtClean="0">
                <a:solidFill>
                  <a:srgbClr val="FF0000"/>
                </a:solidFill>
              </a:rPr>
              <a:t>C. </a:t>
            </a:r>
            <a:r>
              <a:rPr lang="en-US" dirty="0" smtClean="0">
                <a:solidFill>
                  <a:schemeClr val="tx2"/>
                </a:solidFill>
              </a:rPr>
              <a:t>textual (thesis set up as a </a:t>
            </a:r>
            <a:r>
              <a:rPr lang="en-US" dirty="0" err="1" smtClean="0">
                <a:solidFill>
                  <a:schemeClr val="tx2"/>
                </a:solidFill>
              </a:rPr>
              <a:t>strawman</a:t>
            </a:r>
            <a:r>
              <a:rPr lang="en-US" dirty="0" smtClean="0">
                <a:solidFill>
                  <a:schemeClr val="tx2"/>
                </a:solidFill>
              </a:rPr>
              <a:t> gambit to initiate an argument opposing the thesis cited.</a:t>
            </a:r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- structure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Pragmatic factors regulating aspects of text in context such as intentionality for which utterances are used are crucial here</a:t>
            </a:r>
          </a:p>
          <a:p>
            <a:pPr algn="l" rtl="0"/>
            <a:r>
              <a:rPr lang="en-US" dirty="0" smtClean="0"/>
              <a:t>These factors will feature prominently in the analysis of the way texts are put together and are made operational </a:t>
            </a:r>
          </a:p>
          <a:p>
            <a:pPr algn="l" rtl="0"/>
            <a:r>
              <a:rPr lang="en-US" dirty="0" smtClean="0"/>
              <a:t>Text structure awareness enhances anticipation and thus acts as an effective sign-posting system which guides the reader in navigating textual terrains.</a:t>
            </a: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572</Words>
  <Application>Microsoft Office PowerPoint</Application>
  <PresentationFormat>عرض على الشاشة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9" baseType="lpstr">
      <vt:lpstr>Calibri</vt:lpstr>
      <vt:lpstr>Constantia</vt:lpstr>
      <vt:lpstr>Majalla UI</vt:lpstr>
      <vt:lpstr>Traditional Arabic</vt:lpstr>
      <vt:lpstr>Wingdings 2</vt:lpstr>
      <vt:lpstr>تدفق</vt:lpstr>
      <vt:lpstr>CONTRASTIVE LINGUISTICS</vt:lpstr>
      <vt:lpstr>Translation &amp; CA</vt:lpstr>
      <vt:lpstr>Pre-reading</vt:lpstr>
      <vt:lpstr>Text processing</vt:lpstr>
      <vt:lpstr>Hypothesis testing</vt:lpstr>
      <vt:lpstr>The Unit: Text</vt:lpstr>
      <vt:lpstr>Genre, discourse &amp; text</vt:lpstr>
      <vt:lpstr>عرض تقديمي في PowerPoint</vt:lpstr>
      <vt:lpstr>Text - structure</vt:lpstr>
      <vt:lpstr>procedure</vt:lpstr>
      <vt:lpstr>Texture </vt:lpstr>
      <vt:lpstr>عرض تقديمي في PowerPoint</vt:lpstr>
      <vt:lpstr>From Global to Local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CONTRASTIVE LINGUISTICS</dc:title>
  <dc:creator>alamat</dc:creator>
  <cp:lastModifiedBy>Maher</cp:lastModifiedBy>
  <cp:revision>6</cp:revision>
  <dcterms:created xsi:type="dcterms:W3CDTF">2017-04-24T05:39:47Z</dcterms:created>
  <dcterms:modified xsi:type="dcterms:W3CDTF">2023-09-02T18:07:44Z</dcterms:modified>
</cp:coreProperties>
</file>